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4"/>
  </p:sldMasterIdLst>
  <p:notesMasterIdLst>
    <p:notesMasterId r:id="rId18"/>
  </p:notesMasterIdLst>
  <p:sldIdLst>
    <p:sldId id="281" r:id="rId5"/>
    <p:sldId id="275" r:id="rId6"/>
    <p:sldId id="276" r:id="rId7"/>
    <p:sldId id="277" r:id="rId8"/>
    <p:sldId id="261" r:id="rId9"/>
    <p:sldId id="283" r:id="rId10"/>
    <p:sldId id="262" r:id="rId11"/>
    <p:sldId id="268" r:id="rId12"/>
    <p:sldId id="263" r:id="rId13"/>
    <p:sldId id="264" r:id="rId14"/>
    <p:sldId id="269" r:id="rId15"/>
    <p:sldId id="26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111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56" autoAdjust="0"/>
  </p:normalViewPr>
  <p:slideViewPr>
    <p:cSldViewPr snapToGrid="0" snapToObjects="1">
      <p:cViewPr varScale="1">
        <p:scale>
          <a:sx n="93" d="100"/>
          <a:sy n="93" d="100"/>
        </p:scale>
        <p:origin x="115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25E1-B090-426A-B2CF-EB31D3966FDD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4A36-EC45-4563-BFFE-0BF8BDE3B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10795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BDE30D5-C983-4335-BFE5-68C1856579EE}" type="datetime1">
              <a:rPr lang="en-GB" smtClean="0"/>
              <a:t>14/01/2026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1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dstl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x.com/dstlmod" TargetMode="Externa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430" y="1215421"/>
            <a:ext cx="1268567" cy="96136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546657" y="3620525"/>
            <a:ext cx="10986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5289" y="3909056"/>
            <a:ext cx="12192000" cy="9098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2639" rIns="180000" bIns="42639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050" spc="28" baseline="0" dirty="0">
                <a:solidFill>
                  <a:srgbClr val="14022E"/>
                </a:solidFill>
              </a:defRPr>
            </a:lvl1pPr>
          </a:lstStyle>
          <a:p>
            <a:pPr marL="128588" lvl="0" indent="-128588" algn="ctr" defTabSz="479218" fontAlgn="base">
              <a:lnSpc>
                <a:spcPct val="120000"/>
              </a:lnSpc>
              <a:spcBef>
                <a:spcPts val="169"/>
              </a:spcBef>
              <a:spcAft>
                <a:spcPct val="0"/>
              </a:spcAft>
              <a:buClr>
                <a:srgbClr val="C00000"/>
              </a:buClr>
            </a:pPr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9" name="Picture 3" descr="The Ministry of Defence logo." title="The Ministry of Defence logo.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35361" y="5729981"/>
            <a:ext cx="960107" cy="7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1280581" y="5733256"/>
            <a:ext cx="497175" cy="0"/>
          </a:xfrm>
          <a:prstGeom prst="line">
            <a:avLst/>
          </a:prstGeom>
          <a:ln w="12700">
            <a:solidFill>
              <a:srgbClr val="CE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 bwMode="black">
          <a:xfrm>
            <a:off x="0" y="2185116"/>
            <a:ext cx="12192000" cy="1222016"/>
          </a:xfrm>
        </p:spPr>
        <p:txBody>
          <a:bodyPr tIns="43200" rIns="360000" bIns="43200" anchor="b" anchorCtr="0">
            <a:normAutofit/>
          </a:bodyPr>
          <a:lstStyle>
            <a:lvl1pPr algn="ctr">
              <a:defRPr sz="2250">
                <a:solidFill>
                  <a:srgbClr val="14022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202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4022E"/>
                </a:solidFill>
              </a:defRPr>
            </a:lvl1pPr>
          </a:lstStyle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80205" y="6527648"/>
            <a:ext cx="2743200" cy="282343"/>
          </a:xfrm>
        </p:spPr>
        <p:txBody>
          <a:bodyPr/>
          <a:lstStyle>
            <a:lvl1pPr>
              <a:defRPr>
                <a:solidFill>
                  <a:srgbClr val="14022E"/>
                </a:solidFill>
              </a:defRPr>
            </a:lvl1pPr>
          </a:lstStyle>
          <a:p>
            <a:fld id="{41D5E06E-8463-49C0-8B6A-3B9E03BCC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8400256" y="5751120"/>
            <a:ext cx="35621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14022E"/>
                </a:solidFill>
              </a:defRPr>
            </a:lvl1pPr>
          </a:lstStyle>
          <a:p>
            <a:pPr algn="r"/>
            <a:fld id="{FB907918-2A39-4077-8D1E-049F1E743548}" type="datetime1">
              <a:rPr lang="en-GB" smtClean="0"/>
              <a:t>14/01/2026</a:t>
            </a:fld>
            <a:r>
              <a:rPr lang="en-GB"/>
              <a:t>  </a:t>
            </a:r>
            <a:r>
              <a:rPr lang="en-GB" dirty="0"/>
              <a:t>/  © Crown copyright  2020  Dstl</a:t>
            </a:r>
          </a:p>
        </p:txBody>
      </p:sp>
    </p:spTree>
    <p:extLst>
      <p:ext uri="{BB962C8B-B14F-4D97-AF65-F5344CB8AC3E}">
        <p14:creationId xmlns:p14="http://schemas.microsoft.com/office/powerpoint/2010/main" val="186382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979200" y="1508787"/>
            <a:ext cx="10233600" cy="432457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6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4022E"/>
                </a:solidFill>
              </a:defRPr>
            </a:lvl1pPr>
          </a:lstStyle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742200" y="3820695"/>
            <a:ext cx="2707609" cy="173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79218" rtl="0" eaLnBrk="1" fontAlgn="base" latinLnBrk="0" hangingPunct="1">
              <a:lnSpc>
                <a:spcPts val="1604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75" dirty="0">
                <a:solidFill>
                  <a:srgbClr val="14022E"/>
                </a:solidFill>
              </a:rPr>
              <a:t>Discover more</a:t>
            </a:r>
            <a:endParaRPr lang="en-GB" sz="675" dirty="0">
              <a:solidFill>
                <a:srgbClr val="14022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20228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61"/>
            <a:ext cx="2743200" cy="282343"/>
          </a:xfrm>
        </p:spPr>
        <p:txBody>
          <a:bodyPr/>
          <a:lstStyle>
            <a:lvl1pPr>
              <a:defRPr>
                <a:solidFill>
                  <a:srgbClr val="14022E"/>
                </a:solidFill>
              </a:defRPr>
            </a:lvl1pPr>
          </a:lstStyle>
          <a:p>
            <a:fld id="{41D5E06E-8463-49C0-8B6A-3B9E03BCC4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33" y="2400854"/>
            <a:ext cx="1547543" cy="1183052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81" y="4451584"/>
            <a:ext cx="423855" cy="423015"/>
          </a:xfrm>
          <a:prstGeom prst="rect">
            <a:avLst/>
          </a:prstGeom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19" y="4438709"/>
            <a:ext cx="423015" cy="424696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878" y="4439392"/>
            <a:ext cx="426379" cy="4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61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8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5" y="1508792"/>
            <a:ext cx="5156201" cy="43191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638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508788"/>
            <a:ext cx="11507621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2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2981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16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22981" y="1508785"/>
            <a:ext cx="5520000" cy="4320000"/>
          </a:xfrm>
        </p:spPr>
        <p:txBody>
          <a:bodyPr/>
          <a:lstStyle>
            <a:lvl1pPr marL="0" indent="0" algn="ctr">
              <a:buNone/>
              <a:defRPr sz="788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1"/>
          </p:nvPr>
        </p:nvSpPr>
        <p:spPr>
          <a:xfrm>
            <a:off x="335360" y="1508785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5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86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11541"/>
            <a:ext cx="12192000" cy="5846457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675">
                <a:solidFill>
                  <a:schemeClr val="tx1"/>
                </a:solidFill>
              </a:defRPr>
            </a:lvl1pPr>
            <a:lvl2pPr marL="239842" indent="0">
              <a:buNone/>
              <a:defRPr sz="1463"/>
            </a:lvl2pPr>
            <a:lvl3pPr marL="479684" indent="0">
              <a:buNone/>
              <a:defRPr sz="1238"/>
            </a:lvl3pPr>
            <a:lvl4pPr marL="719526" indent="0">
              <a:buNone/>
              <a:defRPr sz="1069"/>
            </a:lvl4pPr>
            <a:lvl5pPr marL="959368" indent="0">
              <a:buNone/>
              <a:defRPr sz="1069"/>
            </a:lvl5pPr>
            <a:lvl6pPr marL="1199210" indent="0">
              <a:buNone/>
              <a:defRPr sz="1069"/>
            </a:lvl6pPr>
            <a:lvl7pPr marL="1439051" indent="0">
              <a:buNone/>
              <a:defRPr sz="1069"/>
            </a:lvl7pPr>
            <a:lvl8pPr marL="1678893" indent="0">
              <a:buNone/>
              <a:defRPr sz="1069"/>
            </a:lvl8pPr>
            <a:lvl9pPr marL="1918736" indent="0">
              <a:buNone/>
              <a:defRPr sz="1069"/>
            </a:lvl9pPr>
          </a:lstStyle>
          <a:p>
            <a:pPr lvl="0"/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4906" y="5975228"/>
            <a:ext cx="4512735" cy="145424"/>
          </a:xfrm>
        </p:spPr>
        <p:txBody>
          <a:bodyPr lIns="0" tIns="0" rIns="0" bIns="0" anchor="b" anchorCtr="0">
            <a:spAutoFit/>
          </a:bodyPr>
          <a:lstStyle>
            <a:lvl1pPr marL="121500" indent="-1215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picture caption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335360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98031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6098031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335360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3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6688"/>
            <a:ext cx="10515600" cy="381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 descr="Text Box containing the classification of the presentation" title="Classification"/>
          <p:cNvSpPr>
            <a:spLocks noGrp="1"/>
          </p:cNvSpPr>
          <p:nvPr>
            <p:ph type="ftr" sz="quarter" idx="3"/>
          </p:nvPr>
        </p:nvSpPr>
        <p:spPr>
          <a:xfrm>
            <a:off x="1871533" y="6135165"/>
            <a:ext cx="9971451" cy="366183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CLASSIFICATION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-895"/>
            <a:ext cx="12192000" cy="10069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>
            <a:normAutofit/>
          </a:bodyPr>
          <a:lstStyle/>
          <a:p>
            <a:pPr algn="ctr"/>
            <a:endParaRPr lang="en-GB" sz="956"/>
          </a:p>
        </p:txBody>
      </p:sp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 bwMode="black">
          <a:xfrm>
            <a:off x="48341" y="67384"/>
            <a:ext cx="9120000" cy="865343"/>
          </a:xfrm>
          <a:prstGeom prst="rect">
            <a:avLst/>
          </a:prstGeom>
          <a:ln>
            <a:noFill/>
          </a:ln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5613" y="5833361"/>
            <a:ext cx="2743200" cy="282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372" y="225371"/>
            <a:ext cx="2159563" cy="5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GB" sz="15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15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00790" indent="-160735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35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135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05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SzPct val="110000"/>
        <a:buFont typeface="Arial" panose="020B0604020202020204" pitchFamily="34" charset="0"/>
        <a:buChar char="»"/>
        <a:defRPr lang="en-GB" sz="8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.gov.u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hyperlink" Target="https://creativecommons.org/licenses/by/4.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" TargetMode="External"/><Relationship Id="rId2" Type="http://schemas.openxmlformats.org/officeDocument/2006/relationships/hyperlink" Target="https://ngu.gov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34392E7-75CF-7D78-E7B9-F00F2C088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773D2-0165-839F-94E2-E38B0994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0AC84B-7BAC-32CC-0769-029B5C74E8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FB907918-2A39-4077-8D1E-049F1E743548}" type="datetime1">
              <a:rPr lang="en-GB" smtClean="0"/>
              <a:t>14/01/2026</a:t>
            </a:fld>
            <a:r>
              <a:rPr lang="en-GB" dirty="0"/>
              <a:t>  /  © Crown copyright  2025  Dstl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58810-7C6F-4C07-700A-FF2AA8FF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961" y1="79883" x2="34961" y2="79883"/>
                        <a14:foregroundMark x1="70703" y1="84082" x2="70703" y2="84082"/>
                        <a14:foregroundMark x1="31250" y1="80762" x2="31250" y2="80762"/>
                        <a14:foregroundMark x1="34082" y1="79883" x2="34082" y2="79883"/>
                        <a14:foregroundMark x1="39258" y1="81836" x2="39258" y2="81836"/>
                        <a14:foregroundMark x1="41895" y1="81250" x2="41895" y2="81250"/>
                        <a14:foregroundMark x1="44824" y1="81836" x2="44824" y2="81836"/>
                        <a14:foregroundMark x1="48340" y1="81641" x2="48340" y2="81641"/>
                        <a14:foregroundMark x1="51758" y1="82031" x2="51758" y2="82031"/>
                        <a14:foregroundMark x1="53906" y1="80273" x2="53906" y2="80273"/>
                        <a14:foregroundMark x1="43652" y1="83008" x2="43652" y2="83008"/>
                        <a14:foregroundMark x1="79688" y1="44434" x2="79688" y2="44434"/>
                        <a14:foregroundMark x1="79590" y1="44141" x2="79590" y2="44141"/>
                        <a14:foregroundMark x1="78320" y1="44141" x2="78320" y2="44141"/>
                        <a14:foregroundMark x1="77054" y1="44266" x2="83203" y2="44336"/>
                        <a14:foregroundMark x1="74609" y1="44238" x2="75428" y2="44247"/>
                        <a14:foregroundMark x1="83203" y1="44336" x2="75781" y2="50195"/>
                        <a14:foregroundMark x1="39258" y1="42773" x2="38770" y2="44141"/>
                        <a14:foregroundMark x1="32324" y1="50977" x2="32324" y2="50977"/>
                        <a14:foregroundMark x1="32324" y1="50977" x2="32324" y2="50977"/>
                        <a14:foregroundMark x1="49902" y1="40234" x2="49902" y2="40234"/>
                        <a14:foregroundMark x1="49902" y1="40234" x2="49902" y2="40234"/>
                        <a14:foregroundMark x1="64453" y1="42188" x2="64453" y2="42188"/>
                        <a14:foregroundMark x1="64453" y1="42188" x2="64453" y2="42188"/>
                        <a14:foregroundMark x1="44531" y1="36035" x2="44531" y2="36035"/>
                        <a14:foregroundMark x1="38379" y1="34082" x2="38379" y2="34082"/>
                        <a14:foregroundMark x1="38379" y1="34082" x2="38379" y2="34082"/>
                        <a14:foregroundMark x1="42090" y1="38574" x2="42090" y2="38574"/>
                        <a14:foregroundMark x1="41699" y1="36035" x2="41699" y2="36035"/>
                        <a14:foregroundMark x1="37793" y1="35059" x2="37793" y2="35059"/>
                        <a14:foregroundMark x1="36328" y1="36230" x2="36328" y2="36230"/>
                        <a14:foregroundMark x1="40234" y1="36426" x2="40234" y2="36426"/>
                        <a14:foregroundMark x1="40234" y1="36426" x2="40234" y2="36426"/>
                        <a14:foregroundMark x1="21484" y1="41699" x2="21484" y2="41699"/>
                        <a14:foregroundMark x1="21484" y1="41699" x2="21484" y2="41699"/>
                        <a14:foregroundMark x1="15918" y1="43457" x2="15918" y2="43457"/>
                        <a14:foregroundMark x1="15918" y1="43457" x2="15918" y2="43457"/>
                        <a14:foregroundMark x1="21777" y1="46191" x2="21777" y2="46191"/>
                        <a14:foregroundMark x1="68555" y1="81348" x2="68555" y2="81348"/>
                        <a14:foregroundMark x1="68555" y1="81348" x2="68555" y2="81348"/>
                        <a14:foregroundMark x1="25488" y1="56055" x2="25488" y2="56055"/>
                        <a14:foregroundMark x1="27441" y1="56055" x2="24121" y2="56055"/>
                        <a14:foregroundMark x1="71973" y1="44727" x2="78906" y2="44141"/>
                        <a14:foregroundMark x1="78906" y1="44141" x2="84277" y2="44629"/>
                        <a14:backgroundMark x1="73340" y1="50488" x2="73340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40" t="14315" r="8640" b="13553"/>
          <a:stretch/>
        </p:blipFill>
        <p:spPr>
          <a:xfrm>
            <a:off x="3396143" y="-11423"/>
            <a:ext cx="5399718" cy="4708554"/>
          </a:xfrm>
          <a:prstGeom prst="rect">
            <a:avLst/>
          </a:prstGeom>
          <a:noFill/>
          <a:effectLst>
            <a:glow rad="12700">
              <a:schemeClr val="bg1">
                <a:alpha val="50000"/>
              </a:schemeClr>
            </a:glow>
            <a:softEdge rad="25400"/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B51E76-BC8E-728D-9998-CBADED2449D7}"/>
              </a:ext>
            </a:extLst>
          </p:cNvPr>
          <p:cNvSpPr txBox="1">
            <a:spLocks/>
          </p:cNvSpPr>
          <p:nvPr/>
        </p:nvSpPr>
        <p:spPr>
          <a:xfrm>
            <a:off x="2926055" y="4941023"/>
            <a:ext cx="6339890" cy="162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000" tIns="31979" rIns="135000" bIns="31979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en-GB" sz="1400" kern="1200" spc="38" baseline="0" dirty="0">
                <a:solidFill>
                  <a:srgbClr val="14022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386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»"/>
              <a:defRPr lang="en-GB"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b="1" dirty="0">
                <a:solidFill>
                  <a:srgbClr val="1112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Interactive Games for Complex EME Optimisation </a:t>
            </a:r>
          </a:p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DSTL Electromagnetic Activities Programme</a:t>
            </a:r>
          </a:p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Ed Butcher | AI Concepts and Exploitation team</a:t>
            </a:r>
          </a:p>
          <a:p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37607-33D0-D83A-5E79-F721C70ECD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372" y="225371"/>
            <a:ext cx="2159563" cy="5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Built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in-house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following relevant standards and practices.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Evolving from initial proof-of-concept to a robust, extensible framework.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Enables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rapid prototyping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and experimentation within the team.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Designed to support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collaboration and innovation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; currently exploring open-sourcing interfaces to simplify participation.</a:t>
            </a:r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000" dirty="0"/>
              <a:t>OUTPLACE</a:t>
            </a:r>
            <a:br>
              <a:rPr sz="2000" dirty="0"/>
            </a:br>
            <a:r>
              <a:rPr sz="2000" dirty="0">
                <a:solidFill>
                  <a:schemeClr val="accent4"/>
                </a:solidFill>
              </a:rPr>
              <a:t>Software "stack"</a:t>
            </a:r>
          </a:p>
        </p:txBody>
      </p:sp>
      <p:pic>
        <p:nvPicPr>
          <p:cNvPr id="6" name="Content Placeholder 9" descr="screenshot of the OUTPLACE API docs">
            <a:extLst>
              <a:ext uri="{FF2B5EF4-FFF2-40B4-BE49-F238E27FC236}">
                <a16:creationId xmlns:a16="http://schemas.microsoft.com/office/drawing/2014/main" id="{91FBA88E-0814-140D-B1F8-905B00B604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33" r="4275" b="11462"/>
          <a:stretch/>
        </p:blipFill>
        <p:spPr>
          <a:xfrm>
            <a:off x="6401116" y="1508125"/>
            <a:ext cx="5363531" cy="4321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Turns complex EW optimisation challenges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into a flexible, testable framework.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Enables the development of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resilient 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strategies in adversarial settings.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Promotes a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red-teaming mindset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and adaptive thinking.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Serves as a platform for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experimentation 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into EM enterprise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 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decision support.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Designed for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iterative optimisation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with a view towards real-world operational demands.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OUTPLACE</a:t>
            </a:r>
            <a:br>
              <a:rPr lang="en-GB" sz="2000" dirty="0"/>
            </a:br>
            <a:r>
              <a:rPr lang="en-GB" sz="2000" dirty="0">
                <a:solidFill>
                  <a:schemeClr val="accent4"/>
                </a:solidFill>
              </a:rPr>
              <a:t>Key Takeaways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68B16-EFC7-5BA9-85E3-40DB61EF87A9}"/>
              </a:ext>
            </a:extLst>
          </p:cNvPr>
          <p:cNvSpPr txBox="1"/>
          <p:nvPr/>
        </p:nvSpPr>
        <p:spPr>
          <a:xfrm>
            <a:off x="7615841" y="5828787"/>
            <a:ext cx="310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Support Forces of Ukraine Command showing a Ukrainian-made </a:t>
            </a:r>
            <a:r>
              <a:rPr lang="en-GB" sz="750" dirty="0" err="1">
                <a:solidFill>
                  <a:srgbClr val="202122"/>
                </a:solidFill>
                <a:latin typeface="Arial" panose="020B0604020202020204" pitchFamily="34" charset="0"/>
              </a:rPr>
              <a:t>Anklav</a:t>
            </a: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 jammer  </a:t>
            </a: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  <a:hlinkClick r:id="rId3"/>
              </a:rPr>
              <a:t>https://mil.gov.ua/</a:t>
            </a: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 | </a:t>
            </a:r>
            <a:r>
              <a:rPr lang="en-GB" sz="750" dirty="0">
                <a:solidFill>
                  <a:srgbClr val="3366CC"/>
                </a:solidFill>
                <a:latin typeface="Arial" panose="020B0604020202020204" pitchFamily="34" charset="0"/>
                <a:hlinkClick r:id="rId4"/>
              </a:rPr>
              <a:t>CC BY 4.0</a:t>
            </a:r>
            <a:endParaRPr lang="en-GB" sz="75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Content Placeholder 10" descr="Support Forces of Ukraine Command showing a Ukrainian-made Anklav jammer">
            <a:extLst>
              <a:ext uri="{FF2B5EF4-FFF2-40B4-BE49-F238E27FC236}">
                <a16:creationId xmlns:a16="http://schemas.microsoft.com/office/drawing/2014/main" id="{B4D70516-D5BA-0955-BC6A-07669CAC7A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3" y="1585175"/>
            <a:ext cx="5519737" cy="416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000" y="3429000"/>
            <a:ext cx="9120000" cy="8653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sz="2000" dirty="0"/>
            </a:br>
            <a:r>
              <a:rPr sz="4900" dirty="0">
                <a:solidFill>
                  <a:schemeClr val="accent4"/>
                </a:solidFill>
              </a:rPr>
              <a:t>Questions? </a:t>
            </a:r>
            <a:br>
              <a:rPr sz="4900" dirty="0">
                <a:solidFill>
                  <a:schemeClr val="accent4"/>
                </a:solidFill>
              </a:rPr>
            </a:br>
            <a:r>
              <a:rPr lang="en-GB" sz="4900" dirty="0">
                <a:solidFill>
                  <a:schemeClr val="accent4">
                    <a:lumMod val="75000"/>
                  </a:schemeClr>
                </a:solidFill>
              </a:rPr>
              <a:t>(and hopefully…) Demo Results</a:t>
            </a:r>
            <a:endParaRPr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1478" y="4866920"/>
            <a:ext cx="31134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© Crown copyright (2025), Dstl 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endParaRPr lang="en-GB" sz="100" dirty="0">
              <a:solidFill>
                <a:schemeClr val="bg1"/>
              </a:solidFill>
            </a:endParaRPr>
          </a:p>
          <a:p>
            <a:r>
              <a:rPr lang="en-GB" sz="600" dirty="0">
                <a:solidFill>
                  <a:schemeClr val="bg1"/>
                </a:solidFill>
              </a:rPr>
              <a:t>This information is licensed under the Open Government Licence v3.0. To view this licence, visit </a:t>
            </a:r>
            <a:r>
              <a:rPr lang="en-GB" sz="600" dirty="0">
                <a:solidFill>
                  <a:schemeClr val="bg1"/>
                </a:solidFill>
                <a:hlinkClick r:id="rId3"/>
              </a:rPr>
              <a:t>https://www.nationalarchives.gov.uk/doc/open-government-licence/</a:t>
            </a:r>
            <a:endParaRPr lang="en-GB" sz="600" dirty="0">
              <a:solidFill>
                <a:schemeClr val="bg1"/>
              </a:solidFill>
            </a:endParaRPr>
          </a:p>
          <a:p>
            <a:endParaRPr lang="en-GB" sz="600" dirty="0">
              <a:solidFill>
                <a:schemeClr val="bg1"/>
              </a:solidFill>
            </a:endParaRPr>
          </a:p>
          <a:p>
            <a:r>
              <a:rPr lang="en-GB" sz="600" dirty="0">
                <a:solidFill>
                  <a:schemeClr val="bg1"/>
                </a:solidFill>
              </a:rPr>
              <a:t>Where we have identified any third party copyright information you will need to obtain permission from the copyright holders concerned.</a:t>
            </a:r>
          </a:p>
          <a:p>
            <a:r>
              <a:rPr lang="en-GB" sz="600" dirty="0">
                <a:solidFill>
                  <a:schemeClr val="bg1"/>
                </a:solidFill>
              </a:rPr>
              <a:t>Any enquiries regarding this publication should be sent to: centralenquiries@dstl.gov.uk.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072" y="4609780"/>
            <a:ext cx="496612" cy="248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E109E0-A0D5-D0F0-0465-50C6D43919DD}"/>
              </a:ext>
            </a:extLst>
          </p:cNvPr>
          <p:cNvSpPr txBox="1"/>
          <p:nvPr/>
        </p:nvSpPr>
        <p:spPr>
          <a:xfrm>
            <a:off x="1681479" y="406723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9543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Modern conflicts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show we need to be informed of a fast-changing electromagnetic environment and have sufficient agility in our capability to act on this.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The Electromagnetic (EM) Enterprise is a 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Technologically Integrated 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approach that brings together all military capability utilising the EM Spectrum (EMS).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The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 Integrated EMA Options (IEMAO) 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project is building a standards-based EM Enterprise that demonstrates the ability to bring these functions together for greater operational success.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The enterprise must be 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robust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 against adversarial threats, including those at machine-speed, or that seek to undermine the systems-of-systems EM enterprise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OUTPLACE</a:t>
            </a:r>
            <a:br>
              <a:rPr lang="en-GB" sz="2000" dirty="0"/>
            </a:br>
            <a:r>
              <a:rPr lang="en-GB" sz="2000" dirty="0">
                <a:solidFill>
                  <a:schemeClr val="accent4"/>
                </a:solidFill>
              </a:rPr>
              <a:t>The Electromagnetic Enterprise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9F3C5-A7A9-7B58-3E3C-BF29BDE79936}"/>
              </a:ext>
            </a:extLst>
          </p:cNvPr>
          <p:cNvSpPr txBox="1"/>
          <p:nvPr/>
        </p:nvSpPr>
        <p:spPr>
          <a:xfrm>
            <a:off x="7615841" y="5828787"/>
            <a:ext cx="3105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Soldiers of Dnipro Brigade of National Guard of Ukraine showing a downed Russian </a:t>
            </a:r>
            <a:r>
              <a:rPr lang="en-GB" sz="750" dirty="0" err="1">
                <a:solidFill>
                  <a:srgbClr val="202122"/>
                </a:solidFill>
                <a:latin typeface="Arial" panose="020B0604020202020204" pitchFamily="34" charset="0"/>
              </a:rPr>
              <a:t>Grifon</a:t>
            </a: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 12 UAV in Donetsk Oblast. </a:t>
            </a:r>
          </a:p>
          <a:p>
            <a:pPr algn="ctr">
              <a:buClr>
                <a:schemeClr val="accent1"/>
              </a:buClr>
              <a:buSzPct val="110000"/>
            </a:pP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  <a:hlinkClick r:id="rId2"/>
              </a:rPr>
              <a:t>https://ngu.gov.ua</a:t>
            </a: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 | </a:t>
            </a:r>
            <a:r>
              <a:rPr lang="en-GB" sz="750" dirty="0">
                <a:solidFill>
                  <a:srgbClr val="3366CC"/>
                </a:solidFill>
                <a:latin typeface="Arial" panose="020B0604020202020204" pitchFamily="34" charset="0"/>
                <a:hlinkClick r:id="rId3"/>
              </a:rPr>
              <a:t>CC BY 4.0</a:t>
            </a:r>
            <a:endParaRPr lang="en-GB" sz="75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Content Placeholder 7" descr="Soldiers of Dnipro Brigade of National Guard of Ukraine showing a downed Russian Grifon 12 UAV in Donetsk Oblast. Kvertus drone jammer is shown.&#10;">
            <a:extLst>
              <a:ext uri="{FF2B5EF4-FFF2-40B4-BE49-F238E27FC236}">
                <a16:creationId xmlns:a16="http://schemas.microsoft.com/office/drawing/2014/main" id="{7FEDAF3F-AD04-93DE-A1C8-4900EE9534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3" y="1603986"/>
            <a:ext cx="5519737" cy="41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98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24242"/>
                </a:solidFill>
                <a:effectLst/>
                <a:latin typeface="Segoe Sans"/>
              </a:rPr>
              <a:t>To build the required agility in the EM enterprise, we need tools that adapt to adversarial challenges.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424242"/>
                </a:solidFill>
                <a:effectLst/>
                <a:latin typeface="Segoe Sans"/>
              </a:rPr>
              <a:t>Outplace</a:t>
            </a:r>
            <a:r>
              <a:rPr lang="en-GB" sz="1800" b="0" i="0" dirty="0">
                <a:solidFill>
                  <a:srgbClr val="424242"/>
                </a:solidFill>
                <a:effectLst/>
                <a:latin typeface="Segoe Sans"/>
              </a:rPr>
              <a:t> is a flexible framework that uses interactive games to develop and test the decision-support algorithms that could power these tools.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24242"/>
                </a:solidFill>
                <a:effectLst/>
                <a:latin typeface="Segoe Sans"/>
              </a:rPr>
              <a:t>Encourages </a:t>
            </a:r>
            <a:r>
              <a:rPr lang="en-GB" sz="1800" b="1" i="0" dirty="0">
                <a:solidFill>
                  <a:srgbClr val="424242"/>
                </a:solidFill>
                <a:effectLst/>
                <a:latin typeface="Segoe Sans"/>
              </a:rPr>
              <a:t>adversarial thinking</a:t>
            </a:r>
            <a:r>
              <a:rPr lang="en-GB" sz="1800" b="0" i="0" dirty="0">
                <a:solidFill>
                  <a:srgbClr val="424242"/>
                </a:solidFill>
                <a:effectLst/>
                <a:latin typeface="Segoe Sans"/>
              </a:rPr>
              <a:t> and adaptive strategies.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24242"/>
                </a:solidFill>
                <a:effectLst/>
                <a:latin typeface="Segoe Sans"/>
              </a:rPr>
              <a:t>Leverages a </a:t>
            </a:r>
            <a:r>
              <a:rPr lang="en-GB" sz="1800" b="1" i="0" dirty="0">
                <a:solidFill>
                  <a:srgbClr val="424242"/>
                </a:solidFill>
                <a:effectLst/>
                <a:latin typeface="Segoe Sans"/>
              </a:rPr>
              <a:t>crowdsourcing-style approach</a:t>
            </a:r>
            <a:r>
              <a:rPr lang="en-GB" sz="1800" b="0" i="0" dirty="0">
                <a:solidFill>
                  <a:srgbClr val="424242"/>
                </a:solidFill>
                <a:effectLst/>
                <a:latin typeface="Segoe Sans"/>
              </a:rPr>
              <a:t> to gather diverse solutions.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24242"/>
                </a:solidFill>
                <a:effectLst/>
                <a:latin typeface="Segoe Sans"/>
              </a:rPr>
              <a:t>Promotes more robust optimisation by considering both sides of the problem.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D5324DD5-7AC8-895C-7577-A1C5345F12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OUTPLACE</a:t>
            </a:r>
            <a:br>
              <a:rPr lang="en-GB" sz="2000" dirty="0"/>
            </a:br>
            <a:r>
              <a:rPr lang="en-GB" sz="2000" dirty="0">
                <a:solidFill>
                  <a:schemeClr val="accent4"/>
                </a:solidFill>
              </a:rPr>
              <a:t>What is OUTPLACE?</a:t>
            </a:r>
          </a:p>
        </p:txBody>
      </p:sp>
      <p:pic>
        <p:nvPicPr>
          <p:cNvPr id="28" name="Picture 27" descr="animated outplace output&#10;">
            <a:extLst>
              <a:ext uri="{FF2B5EF4-FFF2-40B4-BE49-F238E27FC236}">
                <a16:creationId xmlns:a16="http://schemas.microsoft.com/office/drawing/2014/main" id="{7B3303E1-8021-AA37-8A18-6DEFB709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10"/>
          <a:stretch/>
        </p:blipFill>
        <p:spPr>
          <a:xfrm>
            <a:off x="6548628" y="4010550"/>
            <a:ext cx="2465590" cy="2847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A6DBFA-79C4-3E1A-E01D-0D84F1C3A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168" y="2786552"/>
            <a:ext cx="4025835" cy="128597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1E6E881-F66C-8D8B-6320-890044D65479}"/>
              </a:ext>
            </a:extLst>
          </p:cNvPr>
          <p:cNvGrpSpPr/>
          <p:nvPr/>
        </p:nvGrpSpPr>
        <p:grpSpPr>
          <a:xfrm>
            <a:off x="9122587" y="4151595"/>
            <a:ext cx="1910053" cy="992348"/>
            <a:chOff x="5143744" y="1237891"/>
            <a:chExt cx="3427025" cy="17804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E211A8-6337-B70C-E4FB-9EBA9E03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3744" y="1237891"/>
              <a:ext cx="3427025" cy="17804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296F25F-24BA-4BF2-85CC-71182A406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7288" y="1712606"/>
              <a:ext cx="999632" cy="101134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93235A-9481-97BF-D2D2-A998B1CC0AD7}"/>
              </a:ext>
            </a:extLst>
          </p:cNvPr>
          <p:cNvGrpSpPr/>
          <p:nvPr/>
        </p:nvGrpSpPr>
        <p:grpSpPr>
          <a:xfrm>
            <a:off x="7013309" y="1228211"/>
            <a:ext cx="4340769" cy="1503186"/>
            <a:chOff x="3139356" y="2860320"/>
            <a:chExt cx="5942979" cy="205802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C2DB204-0B0E-5F99-A6F6-BAF48A2EC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2496" y="2860320"/>
              <a:ext cx="2145391" cy="205802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308AFF-B942-3A1D-0A02-726FD976A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7886" y="3062629"/>
              <a:ext cx="1854449" cy="177370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7E6F27A-B3A9-E6E5-249C-BC6EBE3C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9356" y="3003730"/>
              <a:ext cx="1914614" cy="1914614"/>
            </a:xfrm>
            <a:prstGeom prst="rect">
              <a:avLst/>
            </a:prstGeom>
          </p:spPr>
        </p:pic>
      </p:grpSp>
      <p:pic>
        <p:nvPicPr>
          <p:cNvPr id="32" name="Picture 31" descr="A drone flying over a city&#10;&#10;AI-generated content may be incorrect.">
            <a:extLst>
              <a:ext uri="{FF2B5EF4-FFF2-40B4-BE49-F238E27FC236}">
                <a16:creationId xmlns:a16="http://schemas.microsoft.com/office/drawing/2014/main" id="{770C1B0D-34DE-9A7E-A0BE-540AD69F45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51" r="98231">
                        <a14:foregroundMark x1="31840" y1="90921" x2="31840" y2="90921"/>
                        <a14:foregroundMark x1="75000" y1="96748" x2="75000" y2="96748"/>
                        <a14:foregroundMark x1="27358" y1="92141" x2="27358" y2="92141"/>
                        <a14:foregroundMark x1="30778" y1="90921" x2="30778" y2="90921"/>
                        <a14:foregroundMark x1="37028" y1="93631" x2="37028" y2="93631"/>
                        <a14:foregroundMark x1="40212" y1="92818" x2="40212" y2="92818"/>
                        <a14:foregroundMark x1="43750" y1="93631" x2="43750" y2="93631"/>
                        <a14:foregroundMark x1="47995" y1="93360" x2="47995" y2="93360"/>
                        <a14:foregroundMark x1="52123" y1="93902" x2="52123" y2="93902"/>
                        <a14:foregroundMark x1="54717" y1="91463" x2="54717" y2="91463"/>
                        <a14:foregroundMark x1="42335" y1="95257" x2="42335" y2="95257"/>
                        <a14:foregroundMark x1="85849" y1="41734" x2="85849" y2="41734"/>
                        <a14:foregroundMark x1="85731" y1="41328" x2="85731" y2="41328"/>
                        <a14:foregroundMark x1="84198" y1="41328" x2="84198" y2="41328"/>
                        <a14:foregroundMark x1="82665" y1="41463" x2="90094" y2="41599"/>
                        <a14:foregroundMark x1="79717" y1="41463" x2="80660" y2="41463"/>
                        <a14:foregroundMark x1="90094" y1="41599" x2="81132" y2="49729"/>
                        <a14:foregroundMark x1="37028" y1="39431" x2="36439" y2="41328"/>
                        <a14:foregroundMark x1="28656" y1="50813" x2="28656" y2="50813"/>
                        <a14:foregroundMark x1="28656" y1="50813" x2="28656" y2="50813"/>
                        <a14:foregroundMark x1="49882" y1="35908" x2="49882" y2="35908"/>
                        <a14:foregroundMark x1="49882" y1="35908" x2="49882" y2="35908"/>
                        <a14:foregroundMark x1="67453" y1="38618" x2="67453" y2="38618"/>
                        <a14:foregroundMark x1="67453" y1="38618" x2="67453" y2="38618"/>
                        <a14:foregroundMark x1="43396" y1="30081" x2="43396" y2="30081"/>
                        <a14:foregroundMark x1="35967" y1="27371" x2="35967" y2="27371"/>
                        <a14:foregroundMark x1="35967" y1="27371" x2="35967" y2="27371"/>
                        <a14:foregroundMark x1="40448" y1="33604" x2="40448" y2="33604"/>
                        <a14:foregroundMark x1="39976" y1="30081" x2="39976" y2="30081"/>
                        <a14:foregroundMark x1="35259" y1="28726" x2="35259" y2="28726"/>
                        <a14:foregroundMark x1="33491" y1="30352" x2="33491" y2="30352"/>
                        <a14:foregroundMark x1="38208" y1="30623" x2="38208" y2="30623"/>
                        <a14:foregroundMark x1="38208" y1="30623" x2="38208" y2="30623"/>
                        <a14:foregroundMark x1="15566" y1="37940" x2="15566" y2="37940"/>
                        <a14:foregroundMark x1="15566" y1="37940" x2="15566" y2="37940"/>
                        <a14:foregroundMark x1="8844" y1="40379" x2="8844" y2="40379"/>
                        <a14:foregroundMark x1="8844" y1="40379" x2="8844" y2="40379"/>
                        <a14:foregroundMark x1="15920" y1="44173" x2="15920" y2="44173"/>
                        <a14:foregroundMark x1="72406" y1="92954" x2="72406" y2="92954"/>
                        <a14:foregroundMark x1="72406" y1="92954" x2="72406" y2="92954"/>
                        <a14:foregroundMark x1="20401" y1="57859" x2="20401" y2="57859"/>
                        <a14:foregroundMark x1="22759" y1="57859" x2="18750" y2="57859"/>
                        <a14:foregroundMark x1="76533" y1="42141" x2="84906" y2="41328"/>
                        <a14:foregroundMark x1="84906" y1="41328" x2="91392" y2="42005"/>
                        <a14:backgroundMark x1="78184" y1="50136" x2="78184" y2="5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3574" y="4716379"/>
            <a:ext cx="2131376" cy="1858561"/>
          </a:xfrm>
          <a:prstGeom prst="rect">
            <a:avLst/>
          </a:prstGeom>
          <a:noFill/>
          <a:effectLst>
            <a:glow rad="12700">
              <a:schemeClr val="bg1">
                <a:alpha val="50000"/>
              </a:scheme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31541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The enemy is preparing a raid into this area, you may pre-position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3 sensors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to support your defence.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Sensors require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line of sight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to be effective.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Enemy 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UAV sweep 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has time to cover ~50% of the area to detect and neutralize sensors.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Woodland: 3× slower to search than clear ground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Built-up areas: 5× slower to search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Your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score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is based on the unique area covered by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surviving sensors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Mark 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3 sensor placements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on the handout map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Results 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will (hopefully) be shared at the end.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424242"/>
              </a:solidFill>
              <a:latin typeface="Segoe Sans"/>
            </a:endParaRPr>
          </a:p>
          <a:p>
            <a:pPr>
              <a:lnSpc>
                <a:spcPct val="120000"/>
              </a:lnSpc>
            </a:pPr>
            <a:endParaRPr lang="en-GB" sz="1800" dirty="0">
              <a:latin typeface="Segoe Sans"/>
            </a:endParaRPr>
          </a:p>
          <a:p>
            <a:pPr>
              <a:lnSpc>
                <a:spcPct val="120000"/>
              </a:lnSpc>
            </a:pPr>
            <a:endParaRPr lang="en-GB" sz="1800" dirty="0">
              <a:latin typeface="Segoe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OUTPLACE</a:t>
            </a:r>
            <a:br>
              <a:rPr lang="en-GB" sz="2000" dirty="0"/>
            </a:br>
            <a:r>
              <a:rPr lang="en-GB" sz="2000" dirty="0">
                <a:solidFill>
                  <a:schemeClr val="accent4"/>
                </a:solidFill>
              </a:rPr>
              <a:t>Interactive example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FFAD494-D54D-12B5-10DB-BA1DFBD310E4}"/>
              </a:ext>
            </a:extLst>
          </p:cNvPr>
          <p:cNvGrpSpPr/>
          <p:nvPr/>
        </p:nvGrpSpPr>
        <p:grpSpPr>
          <a:xfrm rot="157946">
            <a:off x="6746183" y="1142967"/>
            <a:ext cx="4531551" cy="5231111"/>
            <a:chOff x="6746183" y="1142967"/>
            <a:chExt cx="4531551" cy="52311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EE99D02-62CB-1E1E-127D-9F48CB67EC9C}"/>
                </a:ext>
              </a:extLst>
            </p:cNvPr>
            <p:cNvGrpSpPr/>
            <p:nvPr/>
          </p:nvGrpSpPr>
          <p:grpSpPr>
            <a:xfrm>
              <a:off x="6746183" y="1142967"/>
              <a:ext cx="4531551" cy="5231111"/>
              <a:chOff x="6746183" y="1142967"/>
              <a:chExt cx="4531551" cy="523111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B5D2A2F-DCDA-496D-F62E-308F46A4414D}"/>
                  </a:ext>
                </a:extLst>
              </p:cNvPr>
              <p:cNvGrpSpPr/>
              <p:nvPr/>
            </p:nvGrpSpPr>
            <p:grpSpPr>
              <a:xfrm rot="187879">
                <a:off x="6746183" y="1142967"/>
                <a:ext cx="4518542" cy="5201853"/>
                <a:chOff x="3000136" y="1132810"/>
                <a:chExt cx="5064524" cy="5830401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27962F6-6F93-E944-0F5E-7B317C9724D3}"/>
                    </a:ext>
                  </a:extLst>
                </p:cNvPr>
                <p:cNvSpPr/>
                <p:nvPr/>
              </p:nvSpPr>
              <p:spPr>
                <a:xfrm rot="157012">
                  <a:off x="3000136" y="1132810"/>
                  <a:ext cx="5064524" cy="5830401"/>
                </a:xfrm>
                <a:prstGeom prst="rect">
                  <a:avLst/>
                </a:prstGeom>
                <a:solidFill>
                  <a:schemeClr val="bg1"/>
                </a:solidFill>
                <a:ln cmpd="thickThin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600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4F591ACB-21AF-4E88-A1C1-1F8F38A57767}"/>
                    </a:ext>
                  </a:extLst>
                </p:cNvPr>
                <p:cNvGrpSpPr/>
                <p:nvPr/>
              </p:nvGrpSpPr>
              <p:grpSpPr>
                <a:xfrm>
                  <a:off x="3242664" y="5454726"/>
                  <a:ext cx="4560439" cy="1419444"/>
                  <a:chOff x="3286996" y="5408076"/>
                  <a:chExt cx="4560439" cy="1419444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BD80AB7-6413-92C9-7602-06512A134672}"/>
                      </a:ext>
                    </a:extLst>
                  </p:cNvPr>
                  <p:cNvSpPr/>
                  <p:nvPr/>
                </p:nvSpPr>
                <p:spPr>
                  <a:xfrm>
                    <a:off x="6953355" y="5476620"/>
                    <a:ext cx="447040" cy="416560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000" dirty="0">
                        <a:solidFill>
                          <a:schemeClr val="tx1"/>
                        </a:solidFill>
                      </a:rPr>
                      <a:t>/</a:t>
                    </a:r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1F60F6D9-C061-4CF6-5E02-36F13E925DDB}"/>
                      </a:ext>
                    </a:extLst>
                  </p:cNvPr>
                  <p:cNvSpPr/>
                  <p:nvPr/>
                </p:nvSpPr>
                <p:spPr>
                  <a:xfrm>
                    <a:off x="6506315" y="5476620"/>
                    <a:ext cx="447040" cy="4165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53C3C908-56A1-645C-4771-F03CF093AB21}"/>
                      </a:ext>
                    </a:extLst>
                  </p:cNvPr>
                  <p:cNvSpPr/>
                  <p:nvPr/>
                </p:nvSpPr>
                <p:spPr>
                  <a:xfrm>
                    <a:off x="7400395" y="5476620"/>
                    <a:ext cx="447040" cy="4165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B82D34D9-C682-F668-229D-1503D21445E0}"/>
                      </a:ext>
                    </a:extLst>
                  </p:cNvPr>
                  <p:cNvSpPr/>
                  <p:nvPr/>
                </p:nvSpPr>
                <p:spPr>
                  <a:xfrm>
                    <a:off x="5422040" y="5471540"/>
                    <a:ext cx="1084275" cy="4165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Sensor 1:</a:t>
                    </a: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406A434-B1C8-6E6D-A19E-334AAC886EA6}"/>
                      </a:ext>
                    </a:extLst>
                  </p:cNvPr>
                  <p:cNvSpPr/>
                  <p:nvPr/>
                </p:nvSpPr>
                <p:spPr>
                  <a:xfrm>
                    <a:off x="6953355" y="5946330"/>
                    <a:ext cx="447040" cy="416560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000" dirty="0">
                        <a:solidFill>
                          <a:schemeClr val="tx1"/>
                        </a:solidFill>
                      </a:rPr>
                      <a:t>/</a:t>
                    </a: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CC7EC60-C4E9-290B-701F-3BE10ED22342}"/>
                      </a:ext>
                    </a:extLst>
                  </p:cNvPr>
                  <p:cNvSpPr/>
                  <p:nvPr/>
                </p:nvSpPr>
                <p:spPr>
                  <a:xfrm>
                    <a:off x="6506315" y="5946330"/>
                    <a:ext cx="447040" cy="4165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43376CA1-A799-A7BD-F1BA-E97CCBB3C5C1}"/>
                      </a:ext>
                    </a:extLst>
                  </p:cNvPr>
                  <p:cNvSpPr/>
                  <p:nvPr/>
                </p:nvSpPr>
                <p:spPr>
                  <a:xfrm>
                    <a:off x="7400395" y="5946330"/>
                    <a:ext cx="447040" cy="4165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DE55FBE-C78A-00F9-72D3-FBEEF79A9459}"/>
                      </a:ext>
                    </a:extLst>
                  </p:cNvPr>
                  <p:cNvSpPr/>
                  <p:nvPr/>
                </p:nvSpPr>
                <p:spPr>
                  <a:xfrm>
                    <a:off x="5422040" y="5941250"/>
                    <a:ext cx="1084275" cy="4165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Sensor 2:</a:t>
                    </a: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35DE5DB-C55D-5405-838E-06CAECC63BF4}"/>
                      </a:ext>
                    </a:extLst>
                  </p:cNvPr>
                  <p:cNvSpPr/>
                  <p:nvPr/>
                </p:nvSpPr>
                <p:spPr>
                  <a:xfrm>
                    <a:off x="6953355" y="6410960"/>
                    <a:ext cx="447040" cy="416560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2000" dirty="0">
                        <a:solidFill>
                          <a:schemeClr val="tx1"/>
                        </a:solidFill>
                      </a:rPr>
                      <a:t>/</a:t>
                    </a: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8A309845-BA10-255A-A2E3-342E8FBEC031}"/>
                      </a:ext>
                    </a:extLst>
                  </p:cNvPr>
                  <p:cNvSpPr/>
                  <p:nvPr/>
                </p:nvSpPr>
                <p:spPr>
                  <a:xfrm>
                    <a:off x="6506315" y="6410960"/>
                    <a:ext cx="447040" cy="4165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8A5342B-A119-3270-14CD-0FEC2C146375}"/>
                      </a:ext>
                    </a:extLst>
                  </p:cNvPr>
                  <p:cNvSpPr/>
                  <p:nvPr/>
                </p:nvSpPr>
                <p:spPr>
                  <a:xfrm>
                    <a:off x="7400395" y="6410960"/>
                    <a:ext cx="447040" cy="4165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22EDE3B8-59AA-4403-3B5C-37EED809E46C}"/>
                      </a:ext>
                    </a:extLst>
                  </p:cNvPr>
                  <p:cNvSpPr/>
                  <p:nvPr/>
                </p:nvSpPr>
                <p:spPr>
                  <a:xfrm>
                    <a:off x="5422040" y="6405880"/>
                    <a:ext cx="1084275" cy="4165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</a:rPr>
                      <a:t>Sensor 3:</a:t>
                    </a: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6EBF6EEC-C108-5FA9-6A41-316BB4C9C817}"/>
                      </a:ext>
                    </a:extLst>
                  </p:cNvPr>
                  <p:cNvSpPr/>
                  <p:nvPr/>
                </p:nvSpPr>
                <p:spPr>
                  <a:xfrm>
                    <a:off x="3286996" y="5408076"/>
                    <a:ext cx="1084275" cy="4165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400" dirty="0">
                        <a:solidFill>
                          <a:schemeClr val="tx1"/>
                        </a:solidFill>
                      </a:rPr>
                      <a:t>Name:</a:t>
                    </a: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6012D7A-660E-F666-3BF6-138AA5802B45}"/>
                      </a:ext>
                    </a:extLst>
                  </p:cNvPr>
                  <p:cNvSpPr/>
                  <p:nvPr/>
                </p:nvSpPr>
                <p:spPr>
                  <a:xfrm>
                    <a:off x="3286996" y="5813022"/>
                    <a:ext cx="1806181" cy="41656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1600"/>
                  </a:p>
                </p:txBody>
              </p:sp>
            </p:grp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AF9185-E834-F019-C085-93497B96EFCB}"/>
                  </a:ext>
                </a:extLst>
              </p:cNvPr>
              <p:cNvSpPr/>
              <p:nvPr/>
            </p:nvSpPr>
            <p:spPr>
              <a:xfrm>
                <a:off x="6759192" y="1172225"/>
                <a:ext cx="4518542" cy="5201853"/>
              </a:xfrm>
              <a:prstGeom prst="rect">
                <a:avLst/>
              </a:prstGeom>
              <a:solidFill>
                <a:schemeClr val="bg1"/>
              </a:solidFill>
              <a:ln cmpd="thickThin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5094E7-600C-B0F1-E394-D46AA2EC4C89}"/>
                  </a:ext>
                </a:extLst>
              </p:cNvPr>
              <p:cNvSpPr txBox="1"/>
              <p:nvPr/>
            </p:nvSpPr>
            <p:spPr>
              <a:xfrm>
                <a:off x="7246314" y="1280171"/>
                <a:ext cx="35442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/>
                  </a:buClr>
                  <a:buSzPct val="110000"/>
                </a:pPr>
                <a:r>
                  <a:rPr lang="en-GB" sz="1600" dirty="0"/>
                  <a:t>OUTPLACE Demo ISMOR 42</a:t>
                </a:r>
              </a:p>
              <a:p>
                <a:pPr algn="ctr">
                  <a:buClr>
                    <a:schemeClr val="accent1"/>
                  </a:buClr>
                  <a:buSzPct val="110000"/>
                </a:pPr>
                <a:r>
                  <a:rPr lang="en-GB" sz="1600" dirty="0"/>
                  <a:t>Place </a:t>
                </a:r>
                <a:r>
                  <a:rPr lang="en-GB" sz="1600" b="1" dirty="0"/>
                  <a:t>3x</a:t>
                </a:r>
                <a:r>
                  <a:rPr lang="en-GB" sz="1600" dirty="0"/>
                  <a:t> sensors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DE1C46-CB5A-60BF-CBE1-EF74F357FE79}"/>
                  </a:ext>
                </a:extLst>
              </p:cNvPr>
              <p:cNvSpPr/>
              <p:nvPr/>
            </p:nvSpPr>
            <p:spPr>
              <a:xfrm>
                <a:off x="10232093" y="5060867"/>
                <a:ext cx="398847" cy="37165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/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A2E00A1-9614-B1EE-05B7-D1CBB04BE9AF}"/>
                  </a:ext>
                </a:extLst>
              </p:cNvPr>
              <p:cNvSpPr/>
              <p:nvPr/>
            </p:nvSpPr>
            <p:spPr>
              <a:xfrm>
                <a:off x="9833246" y="5060867"/>
                <a:ext cx="398847" cy="3716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6AB872D-79E2-1703-CFF8-E790308B1438}"/>
                  </a:ext>
                </a:extLst>
              </p:cNvPr>
              <p:cNvSpPr/>
              <p:nvPr/>
            </p:nvSpPr>
            <p:spPr>
              <a:xfrm>
                <a:off x="10630940" y="5060867"/>
                <a:ext cx="398847" cy="3716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A00A98-B1AE-0C8B-02BB-D5A42CA29807}"/>
                  </a:ext>
                </a:extLst>
              </p:cNvPr>
              <p:cNvSpPr/>
              <p:nvPr/>
            </p:nvSpPr>
            <p:spPr>
              <a:xfrm>
                <a:off x="8865862" y="5056335"/>
                <a:ext cx="967384" cy="3716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Sensor 1: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387B92-6D11-A08B-E395-54E6A5A37E24}"/>
                  </a:ext>
                </a:extLst>
              </p:cNvPr>
              <p:cNvSpPr/>
              <p:nvPr/>
            </p:nvSpPr>
            <p:spPr>
              <a:xfrm>
                <a:off x="10232093" y="5479940"/>
                <a:ext cx="398847" cy="37165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/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EE2F34-D553-40ED-7D01-99834FE2A9F7}"/>
                  </a:ext>
                </a:extLst>
              </p:cNvPr>
              <p:cNvSpPr/>
              <p:nvPr/>
            </p:nvSpPr>
            <p:spPr>
              <a:xfrm>
                <a:off x="9833246" y="5479940"/>
                <a:ext cx="398847" cy="3716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44EB09-EE6C-113E-689A-433521A8A98E}"/>
                  </a:ext>
                </a:extLst>
              </p:cNvPr>
              <p:cNvSpPr/>
              <p:nvPr/>
            </p:nvSpPr>
            <p:spPr>
              <a:xfrm>
                <a:off x="10630940" y="5479940"/>
                <a:ext cx="398847" cy="3716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EE01000-FE74-E2AC-6C17-0876DE876F19}"/>
                  </a:ext>
                </a:extLst>
              </p:cNvPr>
              <p:cNvSpPr/>
              <p:nvPr/>
            </p:nvSpPr>
            <p:spPr>
              <a:xfrm>
                <a:off x="8865862" y="5475408"/>
                <a:ext cx="967384" cy="3716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Sensor 2: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9B9DBD0-EAE9-C8F7-B4C1-554FFD71802E}"/>
                  </a:ext>
                </a:extLst>
              </p:cNvPr>
              <p:cNvSpPr/>
              <p:nvPr/>
            </p:nvSpPr>
            <p:spPr>
              <a:xfrm>
                <a:off x="10232093" y="5894480"/>
                <a:ext cx="398847" cy="37165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/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0514D0-E58A-0A50-5550-38DF31988A6D}"/>
                  </a:ext>
                </a:extLst>
              </p:cNvPr>
              <p:cNvSpPr/>
              <p:nvPr/>
            </p:nvSpPr>
            <p:spPr>
              <a:xfrm>
                <a:off x="9833246" y="5894480"/>
                <a:ext cx="398847" cy="3716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325343B-9FC5-BCC0-F103-290512AA90EE}"/>
                  </a:ext>
                </a:extLst>
              </p:cNvPr>
              <p:cNvSpPr/>
              <p:nvPr/>
            </p:nvSpPr>
            <p:spPr>
              <a:xfrm>
                <a:off x="10630940" y="5894480"/>
                <a:ext cx="398847" cy="3716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EF4CAD-F0DD-5BE6-5847-8230642F94B5}"/>
                  </a:ext>
                </a:extLst>
              </p:cNvPr>
              <p:cNvSpPr/>
              <p:nvPr/>
            </p:nvSpPr>
            <p:spPr>
              <a:xfrm>
                <a:off x="8865862" y="5889948"/>
                <a:ext cx="967384" cy="3716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Sensor 3: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8650C3-1FE0-6A80-BE00-EDFFCD137D6C}"/>
                  </a:ext>
                </a:extLst>
              </p:cNvPr>
              <p:cNvSpPr/>
              <p:nvPr/>
            </p:nvSpPr>
            <p:spPr>
              <a:xfrm>
                <a:off x="6960986" y="4999712"/>
                <a:ext cx="967384" cy="3716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400" dirty="0">
                    <a:solidFill>
                      <a:schemeClr val="tx1"/>
                    </a:solidFill>
                  </a:rPr>
                  <a:t>Name: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6558A60-89C3-017E-09A5-8C5F829E2CA8}"/>
                  </a:ext>
                </a:extLst>
              </p:cNvPr>
              <p:cNvSpPr/>
              <p:nvPr/>
            </p:nvSpPr>
            <p:spPr>
              <a:xfrm>
                <a:off x="6960986" y="5289883"/>
                <a:ext cx="1791817" cy="2568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5355DC8-3438-7579-D5F2-FC0660133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12113" y="1810103"/>
                <a:ext cx="4212701" cy="3139712"/>
              </a:xfrm>
              <a:prstGeom prst="rect">
                <a:avLst/>
              </a:prstGeom>
            </p:spPr>
          </p:pic>
        </p:grpSp>
        <p:pic>
          <p:nvPicPr>
            <p:cNvPr id="55" name="Picture 54" descr="A drone flying over a city&#10;&#10;AI-generated content may be incorrect.">
              <a:extLst>
                <a:ext uri="{FF2B5EF4-FFF2-40B4-BE49-F238E27FC236}">
                  <a16:creationId xmlns:a16="http://schemas.microsoft.com/office/drawing/2014/main" id="{1BCE41B0-EA33-D1C9-C9C8-665E77D2E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651" r="98231">
                          <a14:foregroundMark x1="31840" y1="90921" x2="31840" y2="90921"/>
                          <a14:foregroundMark x1="75000" y1="96748" x2="75000" y2="96748"/>
                          <a14:foregroundMark x1="27358" y1="92141" x2="27358" y2="92141"/>
                          <a14:foregroundMark x1="30778" y1="90921" x2="30778" y2="90921"/>
                          <a14:foregroundMark x1="37028" y1="93631" x2="37028" y2="93631"/>
                          <a14:foregroundMark x1="40212" y1="92818" x2="40212" y2="92818"/>
                          <a14:foregroundMark x1="43750" y1="93631" x2="43750" y2="93631"/>
                          <a14:foregroundMark x1="47995" y1="93360" x2="47995" y2="93360"/>
                          <a14:foregroundMark x1="52123" y1="93902" x2="52123" y2="93902"/>
                          <a14:foregroundMark x1="54717" y1="91463" x2="54717" y2="91463"/>
                          <a14:foregroundMark x1="42335" y1="95257" x2="42335" y2="95257"/>
                          <a14:foregroundMark x1="85849" y1="41734" x2="85849" y2="41734"/>
                          <a14:foregroundMark x1="85731" y1="41328" x2="85731" y2="41328"/>
                          <a14:foregroundMark x1="84198" y1="41328" x2="84198" y2="41328"/>
                          <a14:foregroundMark x1="82665" y1="41463" x2="90094" y2="41599"/>
                          <a14:foregroundMark x1="79717" y1="41463" x2="80660" y2="41463"/>
                          <a14:foregroundMark x1="90094" y1="41599" x2="81132" y2="49729"/>
                          <a14:foregroundMark x1="37028" y1="39431" x2="36439" y2="41328"/>
                          <a14:foregroundMark x1="28656" y1="50813" x2="28656" y2="50813"/>
                          <a14:foregroundMark x1="28656" y1="50813" x2="28656" y2="50813"/>
                          <a14:foregroundMark x1="49882" y1="35908" x2="49882" y2="35908"/>
                          <a14:foregroundMark x1="49882" y1="35908" x2="49882" y2="35908"/>
                          <a14:foregroundMark x1="67453" y1="38618" x2="67453" y2="38618"/>
                          <a14:foregroundMark x1="67453" y1="38618" x2="67453" y2="38618"/>
                          <a14:foregroundMark x1="43396" y1="30081" x2="43396" y2="30081"/>
                          <a14:foregroundMark x1="35967" y1="27371" x2="35967" y2="27371"/>
                          <a14:foregroundMark x1="35967" y1="27371" x2="35967" y2="27371"/>
                          <a14:foregroundMark x1="40448" y1="33604" x2="40448" y2="33604"/>
                          <a14:foregroundMark x1="39976" y1="30081" x2="39976" y2="30081"/>
                          <a14:foregroundMark x1="35259" y1="28726" x2="35259" y2="28726"/>
                          <a14:foregroundMark x1="33491" y1="30352" x2="33491" y2="30352"/>
                          <a14:foregroundMark x1="38208" y1="30623" x2="38208" y2="30623"/>
                          <a14:foregroundMark x1="38208" y1="30623" x2="38208" y2="30623"/>
                          <a14:foregroundMark x1="15566" y1="37940" x2="15566" y2="37940"/>
                          <a14:foregroundMark x1="15566" y1="37940" x2="15566" y2="37940"/>
                          <a14:foregroundMark x1="8844" y1="40379" x2="8844" y2="40379"/>
                          <a14:foregroundMark x1="8844" y1="40379" x2="8844" y2="40379"/>
                          <a14:foregroundMark x1="15920" y1="44173" x2="15920" y2="44173"/>
                          <a14:foregroundMark x1="72406" y1="92954" x2="72406" y2="92954"/>
                          <a14:foregroundMark x1="72406" y1="92954" x2="72406" y2="92954"/>
                          <a14:foregroundMark x1="20401" y1="57859" x2="20401" y2="57859"/>
                          <a14:foregroundMark x1="22759" y1="57859" x2="18750" y2="57859"/>
                          <a14:foregroundMark x1="76533" y1="42141" x2="84906" y2="41328"/>
                          <a14:foregroundMark x1="84906" y1="41328" x2="91392" y2="42005"/>
                          <a14:backgroundMark x1="78184" y1="50136" x2="78184" y2="50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9191" y="5732117"/>
              <a:ext cx="662809" cy="577970"/>
            </a:xfrm>
            <a:prstGeom prst="rect">
              <a:avLst/>
            </a:prstGeom>
            <a:noFill/>
            <a:effectLst>
              <a:glow rad="12700">
                <a:schemeClr val="bg1">
                  <a:alpha val="50000"/>
                </a:schemeClr>
              </a:glow>
              <a:softEdge rad="25400"/>
            </a:effectLst>
          </p:spPr>
        </p:pic>
      </p:grpSp>
    </p:spTree>
    <p:extLst>
      <p:ext uri="{BB962C8B-B14F-4D97-AF65-F5344CB8AC3E}">
        <p14:creationId xmlns:p14="http://schemas.microsoft.com/office/powerpoint/2010/main" val="44164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Explore adversarial optimisation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in a dynamic, interactive format.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Introduce an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adversarial edge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to experimentation.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Games encourage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creative problem-solving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,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rapid iteration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, and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diverse approaches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Provide a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safe, repeatable environment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to test strategies under uncertainty.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Foster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engagement and collaboration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across disciplines—from analysts to operators.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000" dirty="0"/>
              <a:t>OUTPLACE</a:t>
            </a:r>
            <a:br>
              <a:rPr sz="2000" dirty="0"/>
            </a:br>
            <a:r>
              <a:rPr sz="2000" dirty="0">
                <a:solidFill>
                  <a:schemeClr val="accent4"/>
                </a:solidFill>
              </a:rPr>
              <a:t>Why Gaming?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C3E1B4C-9032-70E1-850C-06D62339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294" y="1508125"/>
            <a:ext cx="4321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D1A95-91BA-04C0-4D5F-564CC86DA958}"/>
              </a:ext>
            </a:extLst>
          </p:cNvPr>
          <p:cNvSpPr txBox="1"/>
          <p:nvPr/>
        </p:nvSpPr>
        <p:spPr>
          <a:xfrm>
            <a:off x="7615841" y="5932661"/>
            <a:ext cx="3105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Generated with Microsoft Copilot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1800" b="1" i="0" dirty="0">
                <a:solidFill>
                  <a:srgbClr val="424242"/>
                </a:solidFill>
                <a:effectLst/>
                <a:latin typeface="Segoe Sans"/>
              </a:rPr>
              <a:t>Current Version:</a:t>
            </a:r>
            <a:endParaRPr lang="en-GB" sz="1800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b="1" i="0" dirty="0">
                <a:solidFill>
                  <a:srgbClr val="424242"/>
                </a:solidFill>
                <a:effectLst/>
                <a:latin typeface="Segoe Sans"/>
              </a:rPr>
              <a:t>Sensor / Effector Placement</a:t>
            </a:r>
            <a:b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  <a:t>Optimising positioning of EM assets to maximise coverage while minimising detection risk.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b="1" i="0" dirty="0">
                <a:solidFill>
                  <a:srgbClr val="424242"/>
                </a:solidFill>
                <a:effectLst/>
                <a:latin typeface="Segoe Sans"/>
              </a:rPr>
              <a:t>Routing</a:t>
            </a:r>
            <a:b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  <a:t>Planning movement paths for assets (e.g., UAVs) to maximise effectiveness</a:t>
            </a:r>
          </a:p>
          <a:p>
            <a:pPr marL="0" indent="0" algn="l">
              <a:buNone/>
            </a:pPr>
            <a:r>
              <a:rPr lang="en-GB" sz="1800" b="1" i="0" dirty="0">
                <a:solidFill>
                  <a:srgbClr val="424242"/>
                </a:solidFill>
                <a:effectLst/>
                <a:latin typeface="Segoe Sans"/>
              </a:rPr>
              <a:t>Future Developments:</a:t>
            </a:r>
            <a:endParaRPr lang="en-GB" sz="1800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b="1" i="0" dirty="0">
                <a:solidFill>
                  <a:srgbClr val="424242"/>
                </a:solidFill>
                <a:effectLst/>
                <a:latin typeface="Segoe Sans"/>
              </a:rPr>
              <a:t>Decoys / Deception</a:t>
            </a:r>
            <a:b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  <a:t>Exploring strategies to mislead adversaries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b="1" i="0" dirty="0">
                <a:solidFill>
                  <a:srgbClr val="424242"/>
                </a:solidFill>
                <a:effectLst/>
                <a:latin typeface="Segoe Sans"/>
              </a:rPr>
              <a:t>Networks</a:t>
            </a:r>
            <a:b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  <a:t>Planning resilient communication and sensing networks under adversarial conditions.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b="1" i="0" dirty="0">
                <a:solidFill>
                  <a:srgbClr val="424242"/>
                </a:solidFill>
                <a:effectLst/>
                <a:latin typeface="Segoe Sans"/>
              </a:rPr>
              <a:t>Spectrum Allocation / Multirole Systems</a:t>
            </a:r>
            <a:b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  <a:t>Allocating EM spectrum resources efficiently across multifunction platforms in contested environments.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50" b="1" i="0" dirty="0">
                <a:solidFill>
                  <a:srgbClr val="424242"/>
                </a:solidFill>
                <a:effectLst/>
                <a:latin typeface="Segoe Sans"/>
              </a:rPr>
              <a:t>Force Mix</a:t>
            </a:r>
            <a:b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GB" sz="1650" b="0" i="0" dirty="0">
                <a:solidFill>
                  <a:srgbClr val="424242"/>
                </a:solidFill>
                <a:effectLst/>
                <a:latin typeface="Segoe Sans"/>
              </a:rPr>
              <a:t>Assessing different combination of EM systems</a:t>
            </a:r>
            <a:endParaRPr lang="en-GB" sz="1800" dirty="0">
              <a:solidFill>
                <a:srgbClr val="424242"/>
              </a:solidFill>
              <a:latin typeface="Segoe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000" dirty="0"/>
              <a:t>OUTPLACE</a:t>
            </a:r>
            <a:br>
              <a:rPr sz="2000" dirty="0"/>
            </a:br>
            <a:r>
              <a:rPr sz="2000" dirty="0">
                <a:solidFill>
                  <a:schemeClr val="accent4"/>
                </a:solidFill>
              </a:rPr>
              <a:t>Possible applications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30CEF23-078F-5DB6-CEEC-44E5A8D44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294" y="1508125"/>
            <a:ext cx="4321175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6EDC-2D87-F17B-8673-62CFFEF11938}"/>
              </a:ext>
            </a:extLst>
          </p:cNvPr>
          <p:cNvSpPr txBox="1"/>
          <p:nvPr/>
        </p:nvSpPr>
        <p:spPr>
          <a:xfrm>
            <a:off x="7615841" y="5932661"/>
            <a:ext cx="3105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Generated with Microsoft Copilot</a:t>
            </a:r>
          </a:p>
        </p:txBody>
      </p:sp>
    </p:spTree>
    <p:extLst>
      <p:ext uri="{BB962C8B-B14F-4D97-AF65-F5344CB8AC3E}">
        <p14:creationId xmlns:p14="http://schemas.microsoft.com/office/powerpoint/2010/main" val="84289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Flexible input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: Accepts both human-generated and algorithmic solutions via a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web GUI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or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API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Technique-agnostic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: Compatible with a wide range of approaches—from simple heuristics to reinforcement learning agents.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Modular &amp; extensible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: Designed to support rapid integration of new solver types and evolving scenarios.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Iterative refinement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: Enables feedback loops for solution tuning and performance benchmarking.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24242"/>
                </a:solidFill>
                <a:latin typeface="Segoe Sans"/>
              </a:rPr>
              <a:t>Fair comparison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: Standardized interface ensures consistent evaluation across diverse methods.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F1E99A-64FD-3256-56CA-4A14A7135A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000" dirty="0"/>
              <a:t>OUTPLACE</a:t>
            </a:r>
            <a:br>
              <a:rPr sz="2000" dirty="0"/>
            </a:br>
            <a:r>
              <a:rPr sz="2000" dirty="0">
                <a:solidFill>
                  <a:schemeClr val="accent4"/>
                </a:solidFill>
              </a:rPr>
              <a:t>Solver Interface</a:t>
            </a:r>
          </a:p>
        </p:txBody>
      </p:sp>
      <p:pic>
        <p:nvPicPr>
          <p:cNvPr id="6" name="Content Placeholder 5" descr="screenshot of OUTPLACE documentaiton">
            <a:extLst>
              <a:ext uri="{FF2B5EF4-FFF2-40B4-BE49-F238E27FC236}">
                <a16:creationId xmlns:a16="http://schemas.microsoft.com/office/drawing/2014/main" id="{1DF1886D-7CD2-57BB-9E09-442D526D18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36" y="3843611"/>
            <a:ext cx="3197443" cy="279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CB6E0C72-DFA3-2595-14FF-1D514E580C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971438"/>
            <a:ext cx="3728656" cy="348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Solutions are evaluated using a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simulation-based scoring system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Currently using a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custom lightweight simulation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;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Exploring integration with more detailed external models. Interest in linking to operational outcomes through existing OA models.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Current metrics include coverage and detection risk, but can tailor to the scenario.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Enables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benchmarking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, 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cross-comparison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and 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evaluation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, of a range of approaches</a:t>
            </a:r>
          </a:p>
          <a:p>
            <a:endParaRPr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2B6DC8-2E38-0831-A640-CC49D5F32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294" y="1508125"/>
            <a:ext cx="4321175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000" dirty="0"/>
              <a:t>OUTPLACE</a:t>
            </a:r>
            <a:br>
              <a:rPr sz="2000" dirty="0"/>
            </a:br>
            <a:r>
              <a:rPr sz="2000" dirty="0">
                <a:solidFill>
                  <a:schemeClr val="accent4"/>
                </a:solidFill>
              </a:rPr>
              <a:t>Analytical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963EF-2366-294F-3F52-BA71BCB8D37E}"/>
              </a:ext>
            </a:extLst>
          </p:cNvPr>
          <p:cNvSpPr txBox="1"/>
          <p:nvPr/>
        </p:nvSpPr>
        <p:spPr>
          <a:xfrm>
            <a:off x="7615841" y="5932661"/>
            <a:ext cx="3105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sz="750" dirty="0">
                <a:solidFill>
                  <a:srgbClr val="202122"/>
                </a:solidFill>
                <a:latin typeface="Arial" panose="020B0604020202020204" pitchFamily="34" charset="0"/>
              </a:rPr>
              <a:t>Generated with Microsoft Copilot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Compare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Red and Blue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strategies across diverse scenarios.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Assess solution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effectiveness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using a range of metrics.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Provide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feedback to participants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to support refinement of methods.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Enables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iterative improvement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through repeated testing.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24242"/>
                </a:solidFill>
                <a:latin typeface="Segoe Sans"/>
              </a:rPr>
              <a:t>Potential for more integration with the </a:t>
            </a:r>
            <a:r>
              <a:rPr lang="en-GB" sz="1800" b="1" dirty="0">
                <a:solidFill>
                  <a:srgbClr val="424242"/>
                </a:solidFill>
                <a:latin typeface="Segoe Sans"/>
              </a:rPr>
              <a:t>visualisation techniques</a:t>
            </a:r>
            <a:r>
              <a:rPr lang="en-GB" sz="1800" dirty="0">
                <a:solidFill>
                  <a:srgbClr val="424242"/>
                </a:solidFill>
                <a:latin typeface="Segoe Sans"/>
              </a:rPr>
              <a:t> elements of IEMAO research.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000" dirty="0"/>
              <a:t>OUTPLACE</a:t>
            </a:r>
            <a:br>
              <a:rPr sz="2000" dirty="0"/>
            </a:br>
            <a:r>
              <a:rPr sz="2000" dirty="0">
                <a:solidFill>
                  <a:schemeClr val="accent4"/>
                </a:solidFill>
              </a:rPr>
              <a:t>Evaluation (and Feedback Loop)</a:t>
            </a:r>
          </a:p>
        </p:txBody>
      </p:sp>
      <p:pic>
        <p:nvPicPr>
          <p:cNvPr id="10" name="Content Placeholder 31" descr="screenshot of the OUTPLACE leaderboard">
            <a:extLst>
              <a:ext uri="{FF2B5EF4-FFF2-40B4-BE49-F238E27FC236}">
                <a16:creationId xmlns:a16="http://schemas.microsoft.com/office/drawing/2014/main" id="{A2F67E57-7B5C-6226-623B-4A29EEB15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3580" y="1714500"/>
            <a:ext cx="5458602" cy="3908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Master PowerPoint Template">
      <a:dk1>
        <a:srgbClr val="000000"/>
      </a:dk1>
      <a:lt1>
        <a:sysClr val="window" lastClr="FFFFFF"/>
      </a:lt1>
      <a:dk2>
        <a:srgbClr val="14022E"/>
      </a:dk2>
      <a:lt2>
        <a:srgbClr val="FFFFFF"/>
      </a:lt2>
      <a:accent1>
        <a:srgbClr val="CD2456"/>
      </a:accent1>
      <a:accent2>
        <a:srgbClr val="36BCEE"/>
      </a:accent2>
      <a:accent3>
        <a:srgbClr val="7B67A8"/>
      </a:accent3>
      <a:accent4>
        <a:srgbClr val="2EB5B2"/>
      </a:accent4>
      <a:accent5>
        <a:srgbClr val="EF7835"/>
      </a:accent5>
      <a:accent6>
        <a:srgbClr val="FDDD3E"/>
      </a:accent6>
      <a:hlink>
        <a:srgbClr val="0092CF"/>
      </a:hlink>
      <a:folHlink>
        <a:srgbClr val="73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Clr>
            <a:schemeClr val="accent1"/>
          </a:buClr>
          <a:buSzPct val="110000"/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tl PowerPoint Template White_1.4.pptx" id="{7A97BAA9-9761-46E8-9AEF-80E334947328}" vid="{77D82616-8BFA-421B-B8C7-784972E04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Props1.xml><?xml version="1.0" encoding="utf-8"?>
<ds:datastoreItem xmlns:ds="http://schemas.openxmlformats.org/officeDocument/2006/customXml" ds:itemID="{4C7561B0-81C7-4523-9D56-EA898EB776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1FA38E-4D36-4D9F-AFFA-D3A9F0436A2A}"/>
</file>

<file path=customXml/itemProps3.xml><?xml version="1.0" encoding="utf-8"?>
<ds:datastoreItem xmlns:ds="http://schemas.openxmlformats.org/officeDocument/2006/customXml" ds:itemID="{0526AF7E-522C-4A3D-9D58-57997A1AA670}">
  <ds:schemaRefs>
    <ds:schemaRef ds:uri="http://schemas.microsoft.com/office/2006/metadata/properties"/>
    <ds:schemaRef ds:uri="http://schemas.microsoft.com/office/infopath/2007/PartnerControls"/>
    <ds:schemaRef ds:uri="75d711a5-081b-44f6-bcc7-b80b0c14e289"/>
    <ds:schemaRef ds:uri="79fbb198-cc22-4351-a8bc-d29029e2df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966</Words>
  <Application>Microsoft Office PowerPoint</Application>
  <PresentationFormat>Widescreen</PresentationFormat>
  <Paragraphs>104</Paragraphs>
  <Slides>13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1_Custom Design</vt:lpstr>
      <vt:lpstr>PowerPoint Presentation</vt:lpstr>
      <vt:lpstr>OUTPLACE The Electromagnetic Enterprise</vt:lpstr>
      <vt:lpstr>OUTPLACE What is OUTPLACE?</vt:lpstr>
      <vt:lpstr>OUTPLACE Interactive example</vt:lpstr>
      <vt:lpstr>OUTPLACE Why Gaming?</vt:lpstr>
      <vt:lpstr>OUTPLACE Possible applications</vt:lpstr>
      <vt:lpstr>OUTPLACE Solver Interface</vt:lpstr>
      <vt:lpstr>OUTPLACE Analytical Methods</vt:lpstr>
      <vt:lpstr>OUTPLACE Evaluation (and Feedback Loop)</vt:lpstr>
      <vt:lpstr>OUTPLACE Software "stack"</vt:lpstr>
      <vt:lpstr>OUTPLACE Key Takeaways</vt:lpstr>
      <vt:lpstr> Questions?  (and hopefully…) Demo Results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2025-07-04T12:05:38Z</dcterms:created>
  <dcterms:modified xsi:type="dcterms:W3CDTF">2026-01-14T10:05:39Z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0x010100ABBDAA9966015A40A7AE0B1B930734A5</vt:lpwstr>
  </property>
  <property fmtid="{D5CDD505-2E9C-101B-9397-08002B2CF9AE}" pid="3" name="MediaServiceImageTags">
    <vt:lpwstr/>
  </property>
</Properties>
</file>